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FFFF99"/>
    <a:srgbClr val="6FFDA5"/>
    <a:srgbClr val="6EFEFB"/>
    <a:srgbClr val="E8E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9C90-D935-4E92-87DC-B57FBDF682D8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C97B-B0FF-4453-9A97-49511B2806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413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9C90-D935-4E92-87DC-B57FBDF682D8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C97B-B0FF-4453-9A97-49511B2806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5917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9C90-D935-4E92-87DC-B57FBDF682D8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C97B-B0FF-4453-9A97-49511B2806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974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9C90-D935-4E92-87DC-B57FBDF682D8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C97B-B0FF-4453-9A97-49511B2806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2489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9C90-D935-4E92-87DC-B57FBDF682D8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C97B-B0FF-4453-9A97-49511B2806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951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9C90-D935-4E92-87DC-B57FBDF682D8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C97B-B0FF-4453-9A97-49511B2806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784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9C90-D935-4E92-87DC-B57FBDF682D8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C97B-B0FF-4453-9A97-49511B2806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538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9C90-D935-4E92-87DC-B57FBDF682D8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C97B-B0FF-4453-9A97-49511B2806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8733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9C90-D935-4E92-87DC-B57FBDF682D8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C97B-B0FF-4453-9A97-49511B2806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617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9C90-D935-4E92-87DC-B57FBDF682D8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C97B-B0FF-4453-9A97-49511B2806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927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9C90-D935-4E92-87DC-B57FBDF682D8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C97B-B0FF-4453-9A97-49511B2806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718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89C90-D935-4E92-87DC-B57FBDF682D8}" type="datetimeFigureOut">
              <a:rPr kumimoji="1" lang="ja-JP" altLang="en-US" smtClean="0"/>
              <a:t>2024/9/17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2C97B-B0FF-4453-9A97-49511B2806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95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FFFF99"/>
            </a:gs>
            <a:gs pos="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821100"/>
          </a:xfrm>
          <a:solidFill>
            <a:schemeClr val="accent2">
              <a:lumMod val="60000"/>
              <a:lumOff val="40000"/>
            </a:schemeClr>
          </a:solidFill>
          <a:ln w="57150">
            <a:noFill/>
          </a:ln>
        </p:spPr>
        <p:txBody>
          <a:bodyPr anchor="ctr">
            <a:normAutofit/>
          </a:bodyPr>
          <a:lstStyle/>
          <a:p>
            <a:pPr algn="ctr"/>
            <a:r>
              <a:rPr lang="ja-JP" altLang="en-US" sz="3600" b="1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一般名処方加算について</a:t>
            </a:r>
            <a:endParaRPr kumimoji="1" lang="ja-JP" altLang="en-US" sz="3600" b="1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1925" y="821100"/>
            <a:ext cx="6534150" cy="3390900"/>
          </a:xfrm>
        </p:spPr>
        <p:txBody>
          <a:bodyPr>
            <a:normAutofit/>
          </a:bodyPr>
          <a:lstStyle/>
          <a:p>
            <a:pPr algn="l"/>
            <a:r>
              <a:rPr lang="ja-JP" altLang="en-US" sz="2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現在、一部の医薬品について十分な供給が難しい状況が続いています。</a:t>
            </a:r>
            <a:endParaRPr lang="en-US" altLang="ja-JP" sz="2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/>
            <a:r>
              <a:rPr kumimoji="1" lang="ja-JP" altLang="en-US" sz="2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2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当院では、後発医薬品のある医薬品について、</a:t>
            </a:r>
            <a:r>
              <a:rPr kumimoji="1" lang="ja-JP" altLang="en-US" sz="2200" b="1" u="sng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特定の医薬品名を指定するのではなく、薬剤の成分をもとにした一般名処方</a:t>
            </a:r>
            <a:r>
              <a:rPr kumimoji="1" lang="ja-JP" altLang="en-US" sz="2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（一般的な名称により処方箋を発行すること）を令和６年１０月</a:t>
            </a:r>
            <a:r>
              <a:rPr kumimoji="1" lang="en-US" altLang="ja-JP" sz="2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</a:t>
            </a:r>
            <a:r>
              <a:rPr kumimoji="1" lang="ja-JP" altLang="en-US" sz="2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日より行っております。</a:t>
            </a:r>
            <a:endParaRPr kumimoji="1" lang="en-US" altLang="ja-JP" sz="2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/>
            <a:r>
              <a:rPr kumimoji="1" lang="ja-JP" altLang="en-US" sz="2200" b="1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2200" b="1" u="sng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一般名処方</a:t>
            </a:r>
            <a:r>
              <a:rPr kumimoji="1" lang="ja-JP" altLang="en-US" sz="2200" b="1" u="sng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</a:t>
            </a:r>
            <a:r>
              <a:rPr kumimoji="1" lang="ja-JP" altLang="en-US" sz="2200" b="1" u="sng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よって</a:t>
            </a:r>
            <a:r>
              <a:rPr lang="ja-JP" altLang="en-US" sz="2200" b="1" u="sng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特定</a:t>
            </a:r>
            <a:r>
              <a:rPr kumimoji="1" lang="ja-JP" altLang="en-US" sz="2200" b="1" u="sng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</a:t>
            </a:r>
            <a:r>
              <a:rPr kumimoji="1" lang="ja-JP" altLang="en-US" sz="2200" b="1" u="sng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医薬品の供給が不足した場合であっても、患者さんに必要な医薬品が提供しやすくなります。</a:t>
            </a:r>
            <a:endParaRPr kumimoji="1" lang="ja-JP" altLang="en-US" sz="2200" b="1" u="sng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0" y="4212000"/>
            <a:ext cx="6858000" cy="1219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7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長期収載品（後発医薬品のある先発医薬品）の処方に係る「選定療養費」について</a:t>
            </a:r>
            <a:endParaRPr lang="ja-JP" altLang="en-US" sz="27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190500" y="5488351"/>
            <a:ext cx="6534150" cy="3007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長期収載品の選定療養とは、</a:t>
            </a:r>
            <a:r>
              <a:rPr lang="ja-JP" altLang="en-US" sz="2200" b="1" u="sng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患者さんが安価な後発医薬品（ジェネリック医薬品）があるにもかかわらず、長期収載品（先発医薬品）を選択した場合に、一部の料金（選定療養費）を患者さんが負担する仕組み</a:t>
            </a:r>
            <a:r>
              <a:rPr lang="ja-JP" altLang="en-US" sz="2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です。</a:t>
            </a:r>
            <a:endParaRPr lang="en-US" altLang="ja-JP" sz="2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/>
            <a:r>
              <a:rPr lang="ja-JP" altLang="en-US" sz="22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2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令和６年１０月１日から導入され、院外処方（医療機関で処方箋を発行→薬局で調剤）と院内処方の両方で適用（入院患者さんは対象外）されます。</a:t>
            </a:r>
            <a:endParaRPr lang="ja-JP" altLang="en-US" sz="22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0" y="8496300"/>
            <a:ext cx="6858000" cy="13354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3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お薬</a:t>
            </a:r>
            <a:r>
              <a:rPr lang="ja-JP" altLang="en-US" sz="3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について、ご不明な点がありましたら、医師・薬剤師までご相談ください。</a:t>
            </a:r>
          </a:p>
          <a:p>
            <a:pPr algn="r"/>
            <a:r>
              <a:rPr lang="ja-JP" altLang="en-US" sz="3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市立甲府病院　院長　</a:t>
            </a:r>
            <a:endParaRPr lang="ja-JP" altLang="en-US" sz="3200" b="1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3449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250</Words>
  <Application>Microsoft Office PowerPoint</Application>
  <PresentationFormat>A4 210 x 297 mm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UDゴシック</vt:lpstr>
      <vt:lpstr>游ゴシック</vt:lpstr>
      <vt:lpstr>游ゴシック Light</vt:lpstr>
      <vt:lpstr>Arial</vt:lpstr>
      <vt:lpstr>Calibri</vt:lpstr>
      <vt:lpstr>Calibri Light</vt:lpstr>
      <vt:lpstr>Office Theme</vt:lpstr>
      <vt:lpstr>一般名処方加算について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当院では、後発医薬品（ジェネリック医薬品）・バイオ後続品（バイオシミラー）の使用を積極的に推進しています</dc:title>
  <dc:creator>TJ633</dc:creator>
  <cp:lastModifiedBy>TJ633</cp:lastModifiedBy>
  <cp:revision>15</cp:revision>
  <dcterms:created xsi:type="dcterms:W3CDTF">2024-05-22T05:14:32Z</dcterms:created>
  <dcterms:modified xsi:type="dcterms:W3CDTF">2024-09-17T06:34:06Z</dcterms:modified>
</cp:coreProperties>
</file>